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141BB69-0334-423D-B657-E88F21FCF9E8}" type="datetimeFigureOut">
              <a:rPr lang="en-US" smtClean="0"/>
              <a:t>9/12/2013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326E49B-7454-4339-9AC0-B67A85DCF33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41BB69-0334-423D-B657-E88F21FCF9E8}" type="datetimeFigureOut">
              <a:rPr lang="en-US" smtClean="0"/>
              <a:t>9/12/2013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6E49B-7454-4339-9AC0-B67A85DCF3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141BB69-0334-423D-B657-E88F21FCF9E8}" type="datetimeFigureOut">
              <a:rPr lang="en-US" smtClean="0"/>
              <a:t>9/12/2013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326E49B-7454-4339-9AC0-B67A85DCF33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41BB69-0334-423D-B657-E88F21FCF9E8}" type="datetimeFigureOut">
              <a:rPr lang="en-US" smtClean="0"/>
              <a:t>9/12/2013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326E49B-7454-4339-9AC0-B67A85DCF330}"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141BB69-0334-423D-B657-E88F21FCF9E8}" type="datetimeFigureOut">
              <a:rPr lang="en-US" smtClean="0"/>
              <a:t>9/12/2013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326E49B-7454-4339-9AC0-B67A85DCF330}"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141BB69-0334-423D-B657-E88F21FCF9E8}" type="datetimeFigureOut">
              <a:rPr lang="en-US" smtClean="0"/>
              <a:t>9/12/2013</a:t>
            </a:fld>
            <a:endParaRPr lang="en-US"/>
          </a:p>
        </p:txBody>
      </p:sp>
      <p:sp>
        <p:nvSpPr>
          <p:cNvPr id="10" name="Slide Number Placeholder 9"/>
          <p:cNvSpPr>
            <a:spLocks noGrp="1"/>
          </p:cNvSpPr>
          <p:nvPr>
            <p:ph type="sldNum" sz="quarter" idx="16"/>
          </p:nvPr>
        </p:nvSpPr>
        <p:spPr/>
        <p:txBody>
          <a:bodyPr rtlCol="0"/>
          <a:lstStyle/>
          <a:p>
            <a:fld id="{E326E49B-7454-4339-9AC0-B67A85DCF330}"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141BB69-0334-423D-B657-E88F21FCF9E8}" type="datetimeFigureOut">
              <a:rPr lang="en-US" smtClean="0"/>
              <a:t>9/12/2013</a:t>
            </a:fld>
            <a:endParaRPr lang="en-US"/>
          </a:p>
        </p:txBody>
      </p:sp>
      <p:sp>
        <p:nvSpPr>
          <p:cNvPr id="12" name="Slide Number Placeholder 11"/>
          <p:cNvSpPr>
            <a:spLocks noGrp="1"/>
          </p:cNvSpPr>
          <p:nvPr>
            <p:ph type="sldNum" sz="quarter" idx="16"/>
          </p:nvPr>
        </p:nvSpPr>
        <p:spPr/>
        <p:txBody>
          <a:bodyPr rtlCol="0"/>
          <a:lstStyle/>
          <a:p>
            <a:fld id="{E326E49B-7454-4339-9AC0-B67A85DCF330}"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41BB69-0334-423D-B657-E88F21FCF9E8}" type="datetimeFigureOut">
              <a:rPr lang="en-US" smtClean="0"/>
              <a:t>9/12/2013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326E49B-7454-4339-9AC0-B67A85DCF3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41BB69-0334-423D-B657-E88F21FCF9E8}" type="datetimeFigureOut">
              <a:rPr lang="en-US" smtClean="0"/>
              <a:t>9/12/2013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326E49B-7454-4339-9AC0-B67A85DCF3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141BB69-0334-423D-B657-E88F21FCF9E8}" type="datetimeFigureOut">
              <a:rPr lang="en-US" smtClean="0"/>
              <a:t>9/12/2013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326E49B-7454-4339-9AC0-B67A85DCF330}"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141BB69-0334-423D-B657-E88F21FCF9E8}" type="datetimeFigureOut">
              <a:rPr lang="en-US" smtClean="0"/>
              <a:t>9/12/2013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326E49B-7454-4339-9AC0-B67A85DCF330}"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141BB69-0334-423D-B657-E88F21FCF9E8}" type="datetimeFigureOut">
              <a:rPr lang="en-US" smtClean="0"/>
              <a:t>9/12/2013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326E49B-7454-4339-9AC0-B67A85DCF3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Southern and Chesapeake Colonies</a:t>
            </a:r>
            <a:endParaRPr lang="en-US" dirty="0"/>
          </a:p>
        </p:txBody>
      </p:sp>
      <p:sp>
        <p:nvSpPr>
          <p:cNvPr id="3" name="Subtitle 2"/>
          <p:cNvSpPr>
            <a:spLocks noGrp="1"/>
          </p:cNvSpPr>
          <p:nvPr>
            <p:ph type="subTitle" idx="1"/>
          </p:nvPr>
        </p:nvSpPr>
        <p:spPr/>
        <p:txBody>
          <a:bodyPr/>
          <a:lstStyle/>
          <a:p>
            <a:r>
              <a:rPr lang="en-US" dirty="0" smtClean="0"/>
              <a:t>Economic, Political and Social Characteristics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8172" y="533400"/>
            <a:ext cx="5876925" cy="3810000"/>
          </a:xfrm>
          <a:prstGeom prst="rect">
            <a:avLst/>
          </a:prstGeom>
        </p:spPr>
      </p:pic>
    </p:spTree>
    <p:extLst>
      <p:ext uri="{BB962C8B-B14F-4D97-AF65-F5344CB8AC3E}">
        <p14:creationId xmlns:p14="http://schemas.microsoft.com/office/powerpoint/2010/main" val="2701305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Indentured Servants </a:t>
            </a:r>
            <a:endParaRPr lang="en-US" dirty="0"/>
          </a:p>
        </p:txBody>
      </p:sp>
      <p:sp>
        <p:nvSpPr>
          <p:cNvPr id="3" name="Text Placeholder 2"/>
          <p:cNvSpPr>
            <a:spLocks noGrp="1"/>
          </p:cNvSpPr>
          <p:nvPr>
            <p:ph type="body" idx="2"/>
          </p:nvPr>
        </p:nvSpPr>
        <p:spPr>
          <a:xfrm>
            <a:off x="152400" y="1752600"/>
            <a:ext cx="2057400" cy="4876800"/>
          </a:xfrm>
        </p:spPr>
        <p:txBody>
          <a:bodyPr>
            <a:normAutofit lnSpcReduction="10000"/>
          </a:bodyPr>
          <a:lstStyle/>
          <a:p>
            <a:r>
              <a:rPr lang="en-US" dirty="0" smtClean="0"/>
              <a:t>Indentured servants signed up for a four to seven year term of service,  in exchange for their passage to the New World and the opportunity to acquire land.  Most perished before they lived out their term from “seasoning” diseases = yellow fever and malaria for example.  Conditions were often desperate.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2200" y="1828800"/>
            <a:ext cx="6507481" cy="4572000"/>
          </a:xfrm>
        </p:spPr>
      </p:pic>
    </p:spTree>
    <p:extLst>
      <p:ext uri="{BB962C8B-B14F-4D97-AF65-F5344CB8AC3E}">
        <p14:creationId xmlns:p14="http://schemas.microsoft.com/office/powerpoint/2010/main" val="1335796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Enslaved Africans</a:t>
            </a:r>
            <a:endParaRPr lang="en-US" dirty="0"/>
          </a:p>
        </p:txBody>
      </p:sp>
      <p:sp>
        <p:nvSpPr>
          <p:cNvPr id="3" name="Text Placeholder 2"/>
          <p:cNvSpPr>
            <a:spLocks noGrp="1"/>
          </p:cNvSpPr>
          <p:nvPr>
            <p:ph type="body" idx="2"/>
          </p:nvPr>
        </p:nvSpPr>
        <p:spPr>
          <a:xfrm>
            <a:off x="457200" y="1600200"/>
            <a:ext cx="3810000" cy="4876800"/>
          </a:xfrm>
        </p:spPr>
        <p:txBody>
          <a:bodyPr>
            <a:normAutofit lnSpcReduction="10000"/>
          </a:bodyPr>
          <a:lstStyle/>
          <a:p>
            <a:r>
              <a:rPr lang="en-US" dirty="0" smtClean="0"/>
              <a:t>The first enslaved people in the Americas were Indians; however, because their immune systems were compromised and their ability to escape bondage was high, English landowners soon sought other labor supplies.  Indentured servants were one such source.  Enslaved African labor, though, would soon became highly sought after.  African laborers were not likely to succumb to diseases, and many African enslaved people had unique skill sets.  The cultivation of rice, for example, was something that few Europeans knew anything about.  Enslaved Africans knew how to grow the crop and harvest it. </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267200" y="1524000"/>
            <a:ext cx="4261104" cy="5133860"/>
          </a:xfrm>
        </p:spPr>
      </p:pic>
    </p:spTree>
    <p:extLst>
      <p:ext uri="{BB962C8B-B14F-4D97-AF65-F5344CB8AC3E}">
        <p14:creationId xmlns:p14="http://schemas.microsoft.com/office/powerpoint/2010/main" val="751083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House of Burgesses</a:t>
            </a:r>
            <a:endParaRPr lang="en-US" dirty="0"/>
          </a:p>
        </p:txBody>
      </p:sp>
      <p:sp>
        <p:nvSpPr>
          <p:cNvPr id="3" name="Text Placeholder 2"/>
          <p:cNvSpPr>
            <a:spLocks noGrp="1"/>
          </p:cNvSpPr>
          <p:nvPr>
            <p:ph type="body" idx="2"/>
          </p:nvPr>
        </p:nvSpPr>
        <p:spPr>
          <a:xfrm>
            <a:off x="228600" y="1752600"/>
            <a:ext cx="1981200" cy="4800600"/>
          </a:xfrm>
        </p:spPr>
        <p:txBody>
          <a:bodyPr/>
          <a:lstStyle/>
          <a:p>
            <a:r>
              <a:rPr lang="en-US" dirty="0" smtClean="0"/>
              <a:t>The first representative democracy in the New World was the House of Burgesses in colonial Virginia.  Elections were few and far between, and the delegates were not entirely “representative” of their constituents; however, it was a starting point.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09843" y="1752600"/>
            <a:ext cx="6305514" cy="4419600"/>
          </a:xfrm>
        </p:spPr>
      </p:pic>
    </p:spTree>
    <p:extLst>
      <p:ext uri="{BB962C8B-B14F-4D97-AF65-F5344CB8AC3E}">
        <p14:creationId xmlns:p14="http://schemas.microsoft.com/office/powerpoint/2010/main" val="690094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Class Conflicts</a:t>
            </a:r>
            <a:endParaRPr lang="en-US" dirty="0"/>
          </a:p>
        </p:txBody>
      </p:sp>
      <p:sp>
        <p:nvSpPr>
          <p:cNvPr id="7" name="Text Placeholder 6"/>
          <p:cNvSpPr>
            <a:spLocks noGrp="1"/>
          </p:cNvSpPr>
          <p:nvPr>
            <p:ph type="body" idx="2"/>
          </p:nvPr>
        </p:nvSpPr>
        <p:spPr>
          <a:xfrm>
            <a:off x="228600" y="1752600"/>
            <a:ext cx="1981200" cy="4876800"/>
          </a:xfrm>
        </p:spPr>
        <p:txBody>
          <a:bodyPr>
            <a:normAutofit fontScale="92500" lnSpcReduction="20000"/>
          </a:bodyPr>
          <a:lstStyle/>
          <a:p>
            <a:r>
              <a:rPr lang="en-US" dirty="0" smtClean="0"/>
              <a:t>There were a handful of slave revolts in Colonial America, but more frequently, social conflicts  emerged when poor,  small farmers, found themselves in conflict with the decisions of the wealthy aristocrats.  Divides emerged between the “tidewater gentry” and the “backcountry farmers.”  Bacon’s Rebellion (Virginia, 1676) is an excellent example.  </a:t>
            </a:r>
            <a:endParaRPr lang="en-US" dirty="0"/>
          </a:p>
        </p:txBody>
      </p:sp>
      <p:pic>
        <p:nvPicPr>
          <p:cNvPr id="8" name="Content Placeholder 7"/>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438400" y="1981200"/>
            <a:ext cx="6400800" cy="4390123"/>
          </a:xfrm>
        </p:spPr>
      </p:pic>
    </p:spTree>
    <p:extLst>
      <p:ext uri="{BB962C8B-B14F-4D97-AF65-F5344CB8AC3E}">
        <p14:creationId xmlns:p14="http://schemas.microsoft.com/office/powerpoint/2010/main" val="1676850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Virginia Charter</a:t>
            </a:r>
            <a:endParaRPr lang="en-US" dirty="0"/>
          </a:p>
        </p:txBody>
      </p:sp>
      <p:sp>
        <p:nvSpPr>
          <p:cNvPr id="6" name="Content Placeholder 5"/>
          <p:cNvSpPr>
            <a:spLocks noGrp="1"/>
          </p:cNvSpPr>
          <p:nvPr>
            <p:ph sz="quarter" idx="1"/>
          </p:nvPr>
        </p:nvSpPr>
        <p:spPr/>
        <p:txBody>
          <a:bodyPr>
            <a:normAutofit fontScale="55000" lnSpcReduction="20000"/>
          </a:bodyPr>
          <a:lstStyle/>
          <a:p>
            <a:pPr marL="0" indent="0">
              <a:buNone/>
            </a:pPr>
            <a:r>
              <a:rPr lang="en-US" b="1" dirty="0" smtClean="0"/>
              <a:t>JOINT STOCK COMPANIES: MAKING MONEY FOR STOCKHOLDERS</a:t>
            </a:r>
          </a:p>
          <a:p>
            <a:pPr marL="0" indent="0">
              <a:buNone/>
            </a:pPr>
            <a:endParaRPr lang="en-US" dirty="0"/>
          </a:p>
          <a:p>
            <a:pPr marL="0" indent="0">
              <a:buNone/>
            </a:pPr>
            <a:r>
              <a:rPr lang="en-US" dirty="0" smtClean="0"/>
              <a:t>"</a:t>
            </a:r>
            <a:r>
              <a:rPr lang="en-US" dirty="0"/>
              <a:t>That the said several Councils of and for the said several Colonies, shall and lawfully may, by Virtue hereof, from time to time, without any Interruption of Us, our Heirs or Successors, give and take Order, to dig, mine, and search for all Manner of Mines of Gold, Silver, and Copper, as well within any Part of their said several Colonies, as of the said main Lands on the Backside of the same Colonies; And to HAVE and enjoy the Gold, Silver, and Copper, to be gotten thereof, to the Use and </a:t>
            </a:r>
            <a:r>
              <a:rPr lang="en-US" dirty="0" err="1"/>
              <a:t>Behoof</a:t>
            </a:r>
            <a:r>
              <a:rPr lang="en-US" dirty="0"/>
              <a:t> of the same Colonies, and the Plantations thereof; YIELDING therefore to Us, our Heirs and Successors, the fifth Part only of all the same Gold and </a:t>
            </a:r>
            <a:r>
              <a:rPr lang="en-US" dirty="0" smtClean="0"/>
              <a:t>Silver.”</a:t>
            </a:r>
            <a:endParaRPr lang="en-US"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53000" y="1676400"/>
            <a:ext cx="3276600" cy="4992914"/>
          </a:xfrm>
        </p:spPr>
      </p:pic>
    </p:spTree>
    <p:extLst>
      <p:ext uri="{BB962C8B-B14F-4D97-AF65-F5344CB8AC3E}">
        <p14:creationId xmlns:p14="http://schemas.microsoft.com/office/powerpoint/2010/main" val="2044589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endParaRPr lang="en-US"/>
          </a:p>
        </p:txBody>
      </p:sp>
      <p:sp>
        <p:nvSpPr>
          <p:cNvPr id="2" name="Title 1"/>
          <p:cNvSpPr>
            <a:spLocks noGrp="1"/>
          </p:cNvSpPr>
          <p:nvPr>
            <p:ph type="title"/>
          </p:nvPr>
        </p:nvSpPr>
        <p:spPr/>
        <p:txBody>
          <a:bodyPr/>
          <a:lstStyle/>
          <a:p>
            <a:r>
              <a:rPr lang="en-US" dirty="0" smtClean="0"/>
              <a:t>A Letter from Richard </a:t>
            </a:r>
            <a:r>
              <a:rPr lang="en-US" dirty="0" err="1" smtClean="0"/>
              <a:t>Frethorne</a:t>
            </a:r>
            <a:endParaRPr lang="en-US" dirty="0"/>
          </a:p>
        </p:txBody>
      </p:sp>
      <p:sp>
        <p:nvSpPr>
          <p:cNvPr id="5" name="Picture Placeholder 4"/>
          <p:cNvSpPr>
            <a:spLocks noGrp="1"/>
          </p:cNvSpPr>
          <p:nvPr>
            <p:ph type="pic" idx="1"/>
          </p:nvPr>
        </p:nvSpPr>
        <p:spPr/>
      </p:sp>
    </p:spTree>
    <p:extLst>
      <p:ext uri="{BB962C8B-B14F-4D97-AF65-F5344CB8AC3E}">
        <p14:creationId xmlns:p14="http://schemas.microsoft.com/office/powerpoint/2010/main" val="2677478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p:txBody>
          <a:bodyPr/>
          <a:lstStyle/>
          <a:p>
            <a:r>
              <a:rPr lang="en-US" dirty="0" smtClean="0"/>
              <a:t>A Brief Expedition into the World of Primary Sources…</a:t>
            </a:r>
            <a:endParaRPr lang="en-US" dirty="0"/>
          </a:p>
        </p:txBody>
      </p:sp>
      <p:sp>
        <p:nvSpPr>
          <p:cNvPr id="4" name="Title 3"/>
          <p:cNvSpPr>
            <a:spLocks noGrp="1"/>
          </p:cNvSpPr>
          <p:nvPr>
            <p:ph type="title"/>
          </p:nvPr>
        </p:nvSpPr>
        <p:spPr/>
        <p:txBody>
          <a:bodyPr>
            <a:normAutofit fontScale="90000"/>
          </a:bodyPr>
          <a:lstStyle/>
          <a:p>
            <a:r>
              <a:rPr lang="en-US" dirty="0" smtClean="0"/>
              <a:t>A Letter From </a:t>
            </a:r>
            <a:r>
              <a:rPr lang="en-US" dirty="0"/>
              <a:t>I</a:t>
            </a:r>
            <a:r>
              <a:rPr lang="en-US" dirty="0" smtClean="0"/>
              <a:t>ndentured </a:t>
            </a:r>
            <a:r>
              <a:rPr lang="en-US" dirty="0"/>
              <a:t>S</a:t>
            </a:r>
            <a:r>
              <a:rPr lang="en-US" dirty="0" smtClean="0"/>
              <a:t>ervant Richard </a:t>
            </a:r>
            <a:r>
              <a:rPr lang="en-US" dirty="0" err="1"/>
              <a:t>F</a:t>
            </a:r>
            <a:r>
              <a:rPr lang="en-US" dirty="0" err="1" smtClean="0"/>
              <a:t>rethorne</a:t>
            </a:r>
            <a:r>
              <a:rPr lang="en-US" dirty="0" smtClean="0"/>
              <a:t> </a:t>
            </a:r>
            <a:endParaRPr lang="en-US" dirty="0"/>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t="11503" b="11503"/>
          <a:stretch>
            <a:fillRect/>
          </a:stretch>
        </p:blipFill>
        <p:spPr/>
      </p:pic>
    </p:spTree>
    <p:extLst>
      <p:ext uri="{BB962C8B-B14F-4D97-AF65-F5344CB8AC3E}">
        <p14:creationId xmlns:p14="http://schemas.microsoft.com/office/powerpoint/2010/main" val="4019397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Health of the Colony at Jamestown </a:t>
            </a:r>
            <a:endParaRPr lang="en-US" dirty="0"/>
          </a:p>
        </p:txBody>
      </p:sp>
      <p:sp>
        <p:nvSpPr>
          <p:cNvPr id="5" name="Content Placeholder 4"/>
          <p:cNvSpPr>
            <a:spLocks noGrp="1"/>
          </p:cNvSpPr>
          <p:nvPr>
            <p:ph sz="half" idx="1"/>
          </p:nvPr>
        </p:nvSpPr>
        <p:spPr/>
        <p:txBody>
          <a:bodyPr>
            <a:normAutofit fontScale="92500" lnSpcReduction="10000"/>
          </a:bodyPr>
          <a:lstStyle/>
          <a:p>
            <a:pPr marL="114300" indent="0">
              <a:buNone/>
            </a:pPr>
            <a:r>
              <a:rPr lang="en-US" dirty="0" smtClean="0"/>
              <a:t>The health of the colony Jamestown was almost never robust.  Between the contaminated water, the mosquito born illnesses, the poor diet, and the dysentery which spread from settlements upstream, few men survived in the long run at Jamestown.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19600" y="1752600"/>
            <a:ext cx="3657600" cy="4321595"/>
          </a:xfrm>
        </p:spPr>
      </p:pic>
    </p:spTree>
    <p:extLst>
      <p:ext uri="{BB962C8B-B14F-4D97-AF65-F5344CB8AC3E}">
        <p14:creationId xmlns:p14="http://schemas.microsoft.com/office/powerpoint/2010/main" val="1171824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  The Military Defenses at Martin’s Hundred, Jamestown</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4401" b="4401"/>
          <a:stretch>
            <a:fillRect/>
          </a:stretch>
        </p:blipFill>
        <p:spPr/>
      </p:pic>
      <p:sp>
        <p:nvSpPr>
          <p:cNvPr id="3" name="Content Placeholder 2"/>
          <p:cNvSpPr>
            <a:spLocks noGrp="1"/>
          </p:cNvSpPr>
          <p:nvPr>
            <p:ph type="body" sz="half" idx="2"/>
          </p:nvPr>
        </p:nvSpPr>
        <p:spPr/>
        <p:txBody>
          <a:bodyPr>
            <a:normAutofit fontScale="92500" lnSpcReduction="20000"/>
          </a:bodyPr>
          <a:lstStyle/>
          <a:p>
            <a:pPr marL="114300" indent="0" algn="l">
              <a:buNone/>
            </a:pPr>
            <a:r>
              <a:rPr lang="en-US" dirty="0" err="1" smtClean="0"/>
              <a:t>Frethorne</a:t>
            </a:r>
            <a:r>
              <a:rPr lang="en-US" dirty="0" smtClean="0"/>
              <a:t> states, “we are but 32 to fight against 3000 if they should come.  And the </a:t>
            </a:r>
            <a:r>
              <a:rPr lang="en-US" dirty="0" err="1" smtClean="0"/>
              <a:t>nighest</a:t>
            </a:r>
            <a:r>
              <a:rPr lang="en-US" dirty="0" smtClean="0"/>
              <a:t> help we have is ten miles of us, and when the rogues overcame this place the last time, they slew 80 persons.”</a:t>
            </a:r>
            <a:endParaRPr lang="en-US" dirty="0"/>
          </a:p>
        </p:txBody>
      </p:sp>
    </p:spTree>
    <p:extLst>
      <p:ext uri="{BB962C8B-B14F-4D97-AF65-F5344CB8AC3E}">
        <p14:creationId xmlns:p14="http://schemas.microsoft.com/office/powerpoint/2010/main" val="3524644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fontScale="92500" lnSpcReduction="20000"/>
          </a:bodyPr>
          <a:lstStyle/>
          <a:p>
            <a:pPr algn="l"/>
            <a:r>
              <a:rPr lang="en-US" dirty="0" smtClean="0"/>
              <a:t>Although Jamestown was probably the least religious of the colonies established in the New World, there is still an awful lot of fatalism in the language they use to describe their plight. </a:t>
            </a:r>
            <a:endParaRPr lang="en-US" dirty="0"/>
          </a:p>
        </p:txBody>
      </p:sp>
      <p:sp>
        <p:nvSpPr>
          <p:cNvPr id="5" name="Title 4"/>
          <p:cNvSpPr>
            <a:spLocks noGrp="1"/>
          </p:cNvSpPr>
          <p:nvPr>
            <p:ph type="title"/>
          </p:nvPr>
        </p:nvSpPr>
        <p:spPr/>
        <p:txBody>
          <a:bodyPr>
            <a:normAutofit fontScale="90000"/>
          </a:bodyPr>
          <a:lstStyle/>
          <a:p>
            <a:r>
              <a:rPr lang="en-US" dirty="0" smtClean="0"/>
              <a:t>“God is merciful and can save with few as well as with many, as he showed at Gilead.” </a:t>
            </a:r>
            <a:endParaRPr lang="en-US" dirty="0"/>
          </a:p>
        </p:txBody>
      </p:sp>
      <p:pic>
        <p:nvPicPr>
          <p:cNvPr id="8" name="Content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8442" b="18442"/>
          <a:stretch>
            <a:fillRect/>
          </a:stretch>
        </p:blipFill>
        <p:spPr>
          <a:prstGeom prst="rect">
            <a:avLst/>
          </a:prstGeom>
        </p:spPr>
      </p:pic>
    </p:spTree>
    <p:extLst>
      <p:ext uri="{BB962C8B-B14F-4D97-AF65-F5344CB8AC3E}">
        <p14:creationId xmlns:p14="http://schemas.microsoft.com/office/powerpoint/2010/main" val="2391076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 Basic Map of the Southern Colonies</a:t>
            </a:r>
            <a:endParaRPr lang="en-US" dirty="0"/>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267200" y="1600200"/>
            <a:ext cx="4256950" cy="4842528"/>
          </a:xfrm>
        </p:spPr>
      </p:pic>
      <p:sp>
        <p:nvSpPr>
          <p:cNvPr id="8" name="Rounded Rectangle 7"/>
          <p:cNvSpPr/>
          <p:nvPr/>
        </p:nvSpPr>
        <p:spPr>
          <a:xfrm>
            <a:off x="304800" y="1752600"/>
            <a:ext cx="3657600" cy="47244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dirty="0" smtClean="0"/>
              <a:t>This is a more focused version of the maps you are working on.  Here you can find: </a:t>
            </a:r>
          </a:p>
          <a:p>
            <a:endParaRPr lang="en-US" dirty="0"/>
          </a:p>
          <a:p>
            <a:r>
              <a:rPr lang="en-US" b="1" dirty="0" smtClean="0"/>
              <a:t>Virginia</a:t>
            </a:r>
          </a:p>
          <a:p>
            <a:r>
              <a:rPr lang="en-US" b="1" dirty="0" smtClean="0"/>
              <a:t>North and South Carolina</a:t>
            </a:r>
          </a:p>
          <a:p>
            <a:r>
              <a:rPr lang="en-US" b="1" dirty="0" smtClean="0"/>
              <a:t>Georgia</a:t>
            </a:r>
          </a:p>
          <a:p>
            <a:r>
              <a:rPr lang="en-US" b="1" dirty="0" smtClean="0"/>
              <a:t>Maryland</a:t>
            </a:r>
          </a:p>
          <a:p>
            <a:r>
              <a:rPr lang="en-US" b="1" dirty="0" smtClean="0"/>
              <a:t>The Chesapeake Bay</a:t>
            </a:r>
          </a:p>
          <a:p>
            <a:r>
              <a:rPr lang="en-US" b="1" dirty="0" smtClean="0"/>
              <a:t>Jamestown</a:t>
            </a:r>
          </a:p>
          <a:p>
            <a:r>
              <a:rPr lang="en-US" b="1" dirty="0" smtClean="0"/>
              <a:t>The James River</a:t>
            </a:r>
          </a:p>
          <a:p>
            <a:endParaRPr lang="en-US" dirty="0"/>
          </a:p>
          <a:p>
            <a:r>
              <a:rPr lang="en-US" dirty="0" smtClean="0"/>
              <a:t>Use the reference atlas in your textbook in order to locate any of the other geographic features you are </a:t>
            </a:r>
            <a:r>
              <a:rPr lang="en-US" smtClean="0"/>
              <a:t>unfamiliar with.</a:t>
            </a:r>
            <a:endParaRPr lang="en-US" dirty="0"/>
          </a:p>
        </p:txBody>
      </p:sp>
    </p:spTree>
    <p:extLst>
      <p:ext uri="{BB962C8B-B14F-4D97-AF65-F5344CB8AC3E}">
        <p14:creationId xmlns:p14="http://schemas.microsoft.com/office/powerpoint/2010/main" val="3343943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Richard </a:t>
            </a:r>
            <a:r>
              <a:rPr lang="en-US" dirty="0" err="1" smtClean="0"/>
              <a:t>Frethorne</a:t>
            </a:r>
            <a:r>
              <a:rPr lang="en-US" dirty="0" smtClean="0"/>
              <a:t> – Indentured Servant</a:t>
            </a:r>
            <a:endParaRPr lang="en-US" dirty="0"/>
          </a:p>
        </p:txBody>
      </p:sp>
      <p:sp>
        <p:nvSpPr>
          <p:cNvPr id="9" name="Content Placeholder 8"/>
          <p:cNvSpPr>
            <a:spLocks noGrp="1"/>
          </p:cNvSpPr>
          <p:nvPr>
            <p:ph sz="quarter" idx="1"/>
          </p:nvPr>
        </p:nvSpPr>
        <p:spPr>
          <a:prstGeom prst="rect">
            <a:avLst/>
          </a:prstGeom>
        </p:spPr>
        <p:txBody>
          <a:bodyPr>
            <a:noAutofit/>
          </a:bodyPr>
          <a:lstStyle/>
          <a:p>
            <a:r>
              <a:rPr lang="en-US" sz="2800" dirty="0" smtClean="0"/>
              <a:t>His cloak was stolen by a fellow colonist.</a:t>
            </a:r>
          </a:p>
          <a:p>
            <a:r>
              <a:rPr lang="en-US" sz="2800" dirty="0" smtClean="0"/>
              <a:t>He believes it was sold for butter and beef – and the man who did it, apparently, passed away.</a:t>
            </a:r>
          </a:p>
          <a:p>
            <a:r>
              <a:rPr lang="en-US" sz="2800" dirty="0" smtClean="0"/>
              <a:t>The ration of food leaves him undernourished.  “I do protest unto you that I have eaten more in one day at home  than I have allowed me here for a week.  You have given more than my day’s allowance to a beggar at the door.” </a:t>
            </a:r>
          </a:p>
          <a:p>
            <a:r>
              <a:rPr lang="en-US" sz="2800" dirty="0" smtClean="0"/>
              <a:t>Goodman Jackson provided him with jack mackerel – better than peas and water gruel, he says. </a:t>
            </a:r>
            <a:endParaRPr lang="en-US" sz="2800" dirty="0"/>
          </a:p>
        </p:txBody>
      </p:sp>
    </p:spTree>
    <p:extLst>
      <p:ext uri="{BB962C8B-B14F-4D97-AF65-F5344CB8AC3E}">
        <p14:creationId xmlns:p14="http://schemas.microsoft.com/office/powerpoint/2010/main" val="2633801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Frethorne’s</a:t>
            </a:r>
            <a:r>
              <a:rPr lang="en-US" dirty="0" smtClean="0"/>
              <a:t> Wish List </a:t>
            </a:r>
            <a:endParaRPr lang="en-US" dirty="0"/>
          </a:p>
        </p:txBody>
      </p:sp>
      <p:sp>
        <p:nvSpPr>
          <p:cNvPr id="6" name="Content Placeholder 5"/>
          <p:cNvSpPr>
            <a:spLocks noGrp="1"/>
          </p:cNvSpPr>
          <p:nvPr>
            <p:ph sz="half" idx="1"/>
          </p:nvPr>
        </p:nvSpPr>
        <p:spPr/>
        <p:txBody>
          <a:bodyPr>
            <a:normAutofit lnSpcReduction="10000"/>
          </a:bodyPr>
          <a:lstStyle/>
          <a:p>
            <a:r>
              <a:rPr lang="en-US" dirty="0" smtClean="0"/>
              <a:t>Oil</a:t>
            </a:r>
          </a:p>
          <a:p>
            <a:r>
              <a:rPr lang="en-US" dirty="0" smtClean="0"/>
              <a:t>Vinegar</a:t>
            </a:r>
          </a:p>
          <a:p>
            <a:r>
              <a:rPr lang="en-US" dirty="0" smtClean="0"/>
              <a:t>Butter</a:t>
            </a:r>
          </a:p>
          <a:p>
            <a:r>
              <a:rPr lang="en-US" dirty="0" smtClean="0"/>
              <a:t>Beef</a:t>
            </a:r>
          </a:p>
          <a:p>
            <a:r>
              <a:rPr lang="en-US" dirty="0" smtClean="0"/>
              <a:t>Cheese – old cheese packed tightly with cooper’s chips between every wheel, so that it keeps in the hot hold.</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16200000">
            <a:off x="3818189" y="2049211"/>
            <a:ext cx="4860422" cy="3505200"/>
          </a:xfrm>
        </p:spPr>
      </p:pic>
    </p:spTree>
    <p:extLst>
      <p:ext uri="{BB962C8B-B14F-4D97-AF65-F5344CB8AC3E}">
        <p14:creationId xmlns:p14="http://schemas.microsoft.com/office/powerpoint/2010/main" val="445583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Urgency</a:t>
            </a:r>
            <a:endParaRPr lang="en-US" dirty="0"/>
          </a:p>
        </p:txBody>
      </p:sp>
      <p:sp>
        <p:nvSpPr>
          <p:cNvPr id="5" name="Content Placeholder 4"/>
          <p:cNvSpPr>
            <a:spLocks noGrp="1"/>
          </p:cNvSpPr>
          <p:nvPr>
            <p:ph idx="1"/>
          </p:nvPr>
        </p:nvSpPr>
        <p:spPr/>
        <p:txBody>
          <a:bodyPr>
            <a:normAutofit/>
          </a:bodyPr>
          <a:lstStyle/>
          <a:p>
            <a:pPr marL="114300" indent="0">
              <a:buNone/>
            </a:pPr>
            <a:r>
              <a:rPr lang="en-US" sz="3600" dirty="0" smtClean="0">
                <a:latin typeface="Gabriola" pitchFamily="82" charset="0"/>
              </a:rPr>
              <a:t>Good Father, do not forget me, but have mercy and pity my miserable case.  I know if you did but see me, you would weep…  For God’s sake, pity me… I have set down my resolution that certainly will be; that is, that the answer of this letter will be life or death to me.  Therefore, good father, send as soon as you can. </a:t>
            </a:r>
            <a:endParaRPr lang="en-US" sz="3600" dirty="0">
              <a:latin typeface="Gabriola" pitchFamily="82" charset="0"/>
            </a:endParaRPr>
          </a:p>
        </p:txBody>
      </p:sp>
    </p:spTree>
    <p:extLst>
      <p:ext uri="{BB962C8B-B14F-4D97-AF65-F5344CB8AC3E}">
        <p14:creationId xmlns:p14="http://schemas.microsoft.com/office/powerpoint/2010/main" val="2810534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Reliability</a:t>
            </a:r>
            <a:endParaRPr lang="en-US" dirty="0"/>
          </a:p>
        </p:txBody>
      </p:sp>
      <p:sp>
        <p:nvSpPr>
          <p:cNvPr id="3" name="Content Placeholder 2"/>
          <p:cNvSpPr>
            <a:spLocks noGrp="1"/>
          </p:cNvSpPr>
          <p:nvPr>
            <p:ph idx="1"/>
          </p:nvPr>
        </p:nvSpPr>
        <p:spPr/>
        <p:txBody>
          <a:bodyPr>
            <a:normAutofit fontScale="92500" lnSpcReduction="20000"/>
          </a:bodyPr>
          <a:lstStyle/>
          <a:p>
            <a:pPr marL="114300" indent="0">
              <a:buNone/>
            </a:pPr>
            <a:endParaRPr lang="en-US" dirty="0" smtClean="0"/>
          </a:p>
          <a:p>
            <a:pPr marL="114300" indent="0">
              <a:buNone/>
            </a:pPr>
            <a:r>
              <a:rPr lang="en-US" dirty="0" smtClean="0"/>
              <a:t>It is likely that Richard </a:t>
            </a:r>
            <a:r>
              <a:rPr lang="en-US" dirty="0" err="1" smtClean="0"/>
              <a:t>Frethorne</a:t>
            </a:r>
            <a:r>
              <a:rPr lang="en-US" dirty="0" smtClean="0"/>
              <a:t> was both very young and very afraid in this environment.  He certainly has every incentive to exaggerate the dangers of his living environment; nevertheless, nothing in this correspondence seems completely out of bounds historically.</a:t>
            </a:r>
          </a:p>
          <a:p>
            <a:pPr marL="114300" indent="0">
              <a:buNone/>
            </a:pPr>
            <a:r>
              <a:rPr lang="en-US" dirty="0" smtClean="0"/>
              <a:t>Most indentured servants perished before their time of service was ended.  Disease killed many of them during what was called the “seasoning period” in the Chesapeake Colonies.  </a:t>
            </a:r>
          </a:p>
          <a:p>
            <a:pPr marL="114300" indent="0">
              <a:buNone/>
            </a:pPr>
            <a:r>
              <a:rPr lang="en-US" dirty="0" smtClean="0"/>
              <a:t>Historians are not sure what became of </a:t>
            </a:r>
            <a:r>
              <a:rPr lang="en-US" dirty="0" err="1" smtClean="0"/>
              <a:t>Frethorne</a:t>
            </a:r>
            <a:r>
              <a:rPr lang="en-US" dirty="0" smtClean="0"/>
              <a:t>… but history was assuredly not on his side. </a:t>
            </a:r>
            <a:endParaRPr lang="en-US" dirty="0"/>
          </a:p>
        </p:txBody>
      </p:sp>
    </p:spTree>
    <p:extLst>
      <p:ext uri="{BB962C8B-B14F-4D97-AF65-F5344CB8AC3E}">
        <p14:creationId xmlns:p14="http://schemas.microsoft.com/office/powerpoint/2010/main" val="1387797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Origins: The Virginia Company of London</a:t>
            </a:r>
            <a:endParaRPr lang="en-US" dirty="0"/>
          </a:p>
        </p:txBody>
      </p:sp>
      <p:sp>
        <p:nvSpPr>
          <p:cNvPr id="3" name="Content Placeholder 2"/>
          <p:cNvSpPr>
            <a:spLocks noGrp="1"/>
          </p:cNvSpPr>
          <p:nvPr>
            <p:ph sz="quarter" idx="1"/>
          </p:nvPr>
        </p:nvSpPr>
        <p:spPr/>
        <p:txBody>
          <a:bodyPr/>
          <a:lstStyle/>
          <a:p>
            <a:r>
              <a:rPr lang="en-US" dirty="0" smtClean="0"/>
              <a:t>The establishment of the Jamestown Colony – which is the eponymous event for the Virginia colony – was founded in 1607 for the purpose of economic gain.</a:t>
            </a:r>
          </a:p>
          <a:p>
            <a:r>
              <a:rPr lang="en-US" dirty="0" smtClean="0"/>
              <a:t>The Virginia Company of London’s original charter makes this clear from the start.  Their “license to make habitation” was granted by the Crown, but the stockholders in the joint stock venture sought profits.  </a:t>
            </a:r>
            <a:endParaRPr lang="en-US" dirty="0"/>
          </a:p>
        </p:txBody>
      </p:sp>
    </p:spTree>
    <p:extLst>
      <p:ext uri="{BB962C8B-B14F-4D97-AF65-F5344CB8AC3E}">
        <p14:creationId xmlns:p14="http://schemas.microsoft.com/office/powerpoint/2010/main" val="700362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a:xfrm>
            <a:off x="1600200" y="5486400"/>
            <a:ext cx="7315200" cy="1371600"/>
          </a:xfrm>
        </p:spPr>
        <p:txBody>
          <a:bodyPr>
            <a:normAutofit lnSpcReduction="10000"/>
          </a:bodyPr>
          <a:lstStyle/>
          <a:p>
            <a:r>
              <a:rPr lang="en-US" dirty="0" smtClean="0"/>
              <a:t>After a variety of failed endeavors, including ventures in cattle ranching, the enslavement and deportation of Native Americans, and plenty of efforts to mine for precious metals, the plantation system of agriculture was grudgingly established.  Crops like rice, indigo, and tobacco were grown for export and enslaved labor or indentured servants were relied upon for a workforce. </a:t>
            </a:r>
            <a:endParaRPr lang="en-US" dirty="0"/>
          </a:p>
        </p:txBody>
      </p:sp>
      <p:sp>
        <p:nvSpPr>
          <p:cNvPr id="2" name="Title 1"/>
          <p:cNvSpPr>
            <a:spLocks noGrp="1"/>
          </p:cNvSpPr>
          <p:nvPr>
            <p:ph type="title"/>
          </p:nvPr>
        </p:nvSpPr>
        <p:spPr/>
        <p:txBody>
          <a:bodyPr/>
          <a:lstStyle/>
          <a:p>
            <a:r>
              <a:rPr lang="en-US" dirty="0" smtClean="0"/>
              <a:t>Plantation Agriculture</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2445" r="12445"/>
          <a:stretch>
            <a:fillRect/>
          </a:stretch>
        </p:blipFill>
        <p:spPr/>
      </p:pic>
    </p:spTree>
    <p:extLst>
      <p:ext uri="{BB962C8B-B14F-4D97-AF65-F5344CB8AC3E}">
        <p14:creationId xmlns:p14="http://schemas.microsoft.com/office/powerpoint/2010/main" val="1642731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Cash Crops: Rice, Indigo, and Tobacco</a:t>
            </a:r>
            <a:endParaRPr lang="en-US" dirty="0"/>
          </a:p>
        </p:txBody>
      </p:sp>
      <p:sp>
        <p:nvSpPr>
          <p:cNvPr id="2" name="Text Placeholder 1"/>
          <p:cNvSpPr>
            <a:spLocks noGrp="1"/>
          </p:cNvSpPr>
          <p:nvPr>
            <p:ph type="body" idx="2"/>
          </p:nvPr>
        </p:nvSpPr>
        <p:spPr/>
        <p:txBody>
          <a:bodyPr>
            <a:normAutofit fontScale="85000" lnSpcReduction="20000"/>
          </a:bodyPr>
          <a:lstStyle/>
          <a:p>
            <a:r>
              <a:rPr lang="en-US" dirty="0" smtClean="0"/>
              <a:t>Tobacco saved the Virginia Colony, but other crops were more common to the South.  Eliza Lucas, an enterprising young woman in South Carolina, began to cultivate indigo as a dye for English markets.  African slave labor was brought in in order to manage the rice fields in the deep South. </a:t>
            </a:r>
            <a:endParaRPr lang="en-US" dirty="0"/>
          </a:p>
        </p:txBody>
      </p:sp>
      <p:pic>
        <p:nvPicPr>
          <p:cNvPr id="5" name="Picture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90800" y="1904999"/>
            <a:ext cx="6248400" cy="4464135"/>
          </a:xfrm>
        </p:spPr>
      </p:pic>
    </p:spTree>
    <p:extLst>
      <p:ext uri="{BB962C8B-B14F-4D97-AF65-F5344CB8AC3E}">
        <p14:creationId xmlns:p14="http://schemas.microsoft.com/office/powerpoint/2010/main" val="1027461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Subsistence Farming</a:t>
            </a:r>
            <a:endParaRPr lang="en-US" dirty="0"/>
          </a:p>
        </p:txBody>
      </p:sp>
      <p:sp>
        <p:nvSpPr>
          <p:cNvPr id="2" name="Text Placeholder 1"/>
          <p:cNvSpPr>
            <a:spLocks noGrp="1"/>
          </p:cNvSpPr>
          <p:nvPr>
            <p:ph type="body" idx="2"/>
          </p:nvPr>
        </p:nvSpPr>
        <p:spPr/>
        <p:txBody>
          <a:bodyPr>
            <a:normAutofit fontScale="85000" lnSpcReduction="10000"/>
          </a:bodyPr>
          <a:lstStyle/>
          <a:p>
            <a:r>
              <a:rPr lang="en-US" dirty="0" smtClean="0"/>
              <a:t>Most southerners did not own plantations or reap enormous profits from plantation agriculture.  They were subsistence farmers and grew food crops exclusively.  Crops included staples of the American diet like corn, peas, potatoes, and any other starchy, calorie rich food. </a:t>
            </a:r>
            <a:endParaRPr lang="en-US" dirty="0"/>
          </a:p>
        </p:txBody>
      </p:sp>
      <p:pic>
        <p:nvPicPr>
          <p:cNvPr id="5" name="Picture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05100" y="1895475"/>
            <a:ext cx="5715000" cy="4133850"/>
          </a:xfrm>
        </p:spPr>
      </p:pic>
    </p:spTree>
    <p:extLst>
      <p:ext uri="{BB962C8B-B14F-4D97-AF65-F5344CB8AC3E}">
        <p14:creationId xmlns:p14="http://schemas.microsoft.com/office/powerpoint/2010/main" val="3317735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Hierarchical System: Wealthy, Noble Landowners, Poor Farmer Workers </a:t>
            </a:r>
            <a:endParaRPr lang="en-US" dirty="0"/>
          </a:p>
        </p:txBody>
      </p:sp>
      <p:sp>
        <p:nvSpPr>
          <p:cNvPr id="7" name="Text Placeholder 6"/>
          <p:cNvSpPr>
            <a:spLocks noGrp="1"/>
          </p:cNvSpPr>
          <p:nvPr>
            <p:ph type="body" idx="2"/>
          </p:nvPr>
        </p:nvSpPr>
        <p:spPr>
          <a:xfrm>
            <a:off x="228600" y="1752600"/>
            <a:ext cx="1981200" cy="4800600"/>
          </a:xfrm>
        </p:spPr>
        <p:txBody>
          <a:bodyPr>
            <a:normAutofit lnSpcReduction="10000"/>
          </a:bodyPr>
          <a:lstStyle/>
          <a:p>
            <a:r>
              <a:rPr lang="en-US" dirty="0" smtClean="0"/>
              <a:t>The original settlers of Jamestown were for the most part gentlemen and aristocrats in England – above working in the fields or common labor.  The idea of a hierarchical society – where a rigid class structure existed and no social mobility was allowed – shaped Virginia society. </a:t>
            </a:r>
            <a:endParaRPr lang="en-US" dirty="0"/>
          </a:p>
        </p:txBody>
      </p:sp>
      <p:pic>
        <p:nvPicPr>
          <p:cNvPr id="8" name="Content Placeholder 7"/>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362200" y="1828800"/>
            <a:ext cx="6562344" cy="4572000"/>
          </a:xfrm>
        </p:spPr>
      </p:pic>
    </p:spTree>
    <p:extLst>
      <p:ext uri="{BB962C8B-B14F-4D97-AF65-F5344CB8AC3E}">
        <p14:creationId xmlns:p14="http://schemas.microsoft.com/office/powerpoint/2010/main" val="495379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Anglican Church</a:t>
            </a:r>
            <a:endParaRPr lang="en-US" dirty="0"/>
          </a:p>
        </p:txBody>
      </p:sp>
      <p:sp>
        <p:nvSpPr>
          <p:cNvPr id="3" name="Text Placeholder 2"/>
          <p:cNvSpPr>
            <a:spLocks noGrp="1"/>
          </p:cNvSpPr>
          <p:nvPr>
            <p:ph type="body" idx="2"/>
          </p:nvPr>
        </p:nvSpPr>
        <p:spPr>
          <a:xfrm>
            <a:off x="304800" y="1752600"/>
            <a:ext cx="2133600" cy="4724400"/>
          </a:xfrm>
        </p:spPr>
        <p:txBody>
          <a:bodyPr>
            <a:normAutofit fontScale="92500" lnSpcReduction="20000"/>
          </a:bodyPr>
          <a:lstStyle/>
          <a:p>
            <a:r>
              <a:rPr lang="en-US" dirty="0" smtClean="0"/>
              <a:t>Although the Anglican Church was important to Colonial American society, it was not the organizing focal point that the Puritan faith served for New England Colonies.  More women joined the Church than men, and it usually was viewed as a softer version of government.  By the late 18</a:t>
            </a:r>
            <a:r>
              <a:rPr lang="en-US" baseline="30000" dirty="0" smtClean="0"/>
              <a:t>th</a:t>
            </a:r>
            <a:r>
              <a:rPr lang="en-US" dirty="0" smtClean="0"/>
              <a:t> Century, Presbyterians, Baptists, and Methodists were recruiting members to their churches, too. </a:t>
            </a: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619219" y="1752600"/>
            <a:ext cx="5886762" cy="4419600"/>
          </a:xfrm>
        </p:spPr>
      </p:pic>
    </p:spTree>
    <p:extLst>
      <p:ext uri="{BB962C8B-B14F-4D97-AF65-F5344CB8AC3E}">
        <p14:creationId xmlns:p14="http://schemas.microsoft.com/office/powerpoint/2010/main" val="3489290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Very Wealth and the Rest</a:t>
            </a:r>
            <a:endParaRPr lang="en-US" dirty="0"/>
          </a:p>
        </p:txBody>
      </p:sp>
      <p:sp>
        <p:nvSpPr>
          <p:cNvPr id="3" name="Text Placeholder 2"/>
          <p:cNvSpPr>
            <a:spLocks noGrp="1"/>
          </p:cNvSpPr>
          <p:nvPr>
            <p:ph type="body" idx="2"/>
          </p:nvPr>
        </p:nvSpPr>
        <p:spPr/>
        <p:txBody>
          <a:bodyPr>
            <a:normAutofit lnSpcReduction="10000"/>
          </a:bodyPr>
          <a:lstStyle/>
          <a:p>
            <a:r>
              <a:rPr lang="en-US" dirty="0" smtClean="0"/>
              <a:t>Plantation Agriculture</a:t>
            </a:r>
          </a:p>
          <a:p>
            <a:endParaRPr lang="en-US" dirty="0"/>
          </a:p>
          <a:p>
            <a:r>
              <a:rPr lang="en-US" dirty="0" smtClean="0"/>
              <a:t>Small Farmers</a:t>
            </a:r>
          </a:p>
          <a:p>
            <a:endParaRPr lang="en-US" dirty="0"/>
          </a:p>
          <a:p>
            <a:r>
              <a:rPr lang="en-US" dirty="0" smtClean="0"/>
              <a:t>Indentured Servants </a:t>
            </a:r>
          </a:p>
          <a:p>
            <a:endParaRPr lang="en-US" dirty="0"/>
          </a:p>
          <a:p>
            <a:r>
              <a:rPr lang="en-US" dirty="0" smtClean="0"/>
              <a:t>Enslaved Africans</a:t>
            </a:r>
          </a:p>
          <a:p>
            <a:pPr marL="285750" indent="-285750">
              <a:buFont typeface="Wingdings" pitchFamily="2" charset="2"/>
              <a:buChar char="q"/>
            </a:pPr>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486400" y="1676400"/>
            <a:ext cx="2883238" cy="4419600"/>
          </a:xfrm>
        </p:spPr>
      </p:pic>
      <p:sp>
        <p:nvSpPr>
          <p:cNvPr id="6" name="Rounded Rectangle 5"/>
          <p:cNvSpPr/>
          <p:nvPr/>
        </p:nvSpPr>
        <p:spPr>
          <a:xfrm>
            <a:off x="2514600" y="1752600"/>
            <a:ext cx="2514600" cy="2133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Wealthy Plantation owners grew rice, indigo, tobacco, and later cotton.  They occupied much of the riverfront land and the navigation systems.  </a:t>
            </a:r>
            <a:endParaRPr lang="en-US" dirty="0"/>
          </a:p>
        </p:txBody>
      </p:sp>
      <p:sp>
        <p:nvSpPr>
          <p:cNvPr id="7" name="Rounded Rectangle 6"/>
          <p:cNvSpPr/>
          <p:nvPr/>
        </p:nvSpPr>
        <p:spPr>
          <a:xfrm>
            <a:off x="2549236" y="4038600"/>
            <a:ext cx="2514600" cy="21336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dirty="0" smtClean="0"/>
              <a:t>Small farmers were a much larger part of the population.  They owned land in the “backcountry” and usually focused on raising food crops. </a:t>
            </a:r>
            <a:endParaRPr lang="en-US" dirty="0"/>
          </a:p>
        </p:txBody>
      </p:sp>
      <p:sp>
        <p:nvSpPr>
          <p:cNvPr id="8" name="Right Arrow 7"/>
          <p:cNvSpPr/>
          <p:nvPr/>
        </p:nvSpPr>
        <p:spPr>
          <a:xfrm rot="1693184">
            <a:off x="4714262" y="3771900"/>
            <a:ext cx="2362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4620996" y="4876800"/>
            <a:ext cx="1398803"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03681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213</TotalTime>
  <Words>1445</Words>
  <Application>Microsoft Office PowerPoint</Application>
  <PresentationFormat>On-screen Show (4:3)</PresentationFormat>
  <Paragraphs>76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Median</vt:lpstr>
      <vt:lpstr>The Southern and Chesapeake Colonies</vt:lpstr>
      <vt:lpstr>A Basic Map of the Southern Colonies</vt:lpstr>
      <vt:lpstr>Economic Origins: The Virginia Company of London</vt:lpstr>
      <vt:lpstr>Plantation Agriculture</vt:lpstr>
      <vt:lpstr>Cash Crops: Rice, Indigo, and Tobacco</vt:lpstr>
      <vt:lpstr>Subsistence Farming</vt:lpstr>
      <vt:lpstr>Hierarchical System: Wealthy, Noble Landowners, Poor Farmer Workers </vt:lpstr>
      <vt:lpstr>The Anglican Church</vt:lpstr>
      <vt:lpstr>The Very Wealth and the Rest</vt:lpstr>
      <vt:lpstr>Indentured Servants </vt:lpstr>
      <vt:lpstr>Enslaved Africans</vt:lpstr>
      <vt:lpstr>The House of Burgesses</vt:lpstr>
      <vt:lpstr>Class Conflicts</vt:lpstr>
      <vt:lpstr>The Virginia Charter</vt:lpstr>
      <vt:lpstr>A Letter from Richard Frethorne</vt:lpstr>
      <vt:lpstr>A Letter From Indentured Servant Richard Frethorne </vt:lpstr>
      <vt:lpstr>The Health of the Colony at Jamestown </vt:lpstr>
      <vt:lpstr>  The Military Defenses at Martin’s Hundred, Jamestown</vt:lpstr>
      <vt:lpstr>“God is merciful and can save with few as well as with many, as he showed at Gilead.” </vt:lpstr>
      <vt:lpstr>Richard Frethorne – Indentured Servant</vt:lpstr>
      <vt:lpstr>Frethorne’s Wish List </vt:lpstr>
      <vt:lpstr>Urgency</vt:lpstr>
      <vt:lpstr>Reliability</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Southern and Chesapeake Colonies</dc:title>
  <dc:creator>Adam Henry</dc:creator>
  <cp:lastModifiedBy>Adam Henry</cp:lastModifiedBy>
  <cp:revision>10</cp:revision>
  <dcterms:created xsi:type="dcterms:W3CDTF">2013-09-11T10:34:43Z</dcterms:created>
  <dcterms:modified xsi:type="dcterms:W3CDTF">2013-09-12T10:49:22Z</dcterms:modified>
</cp:coreProperties>
</file>